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2"/>
  </p:notesMasterIdLst>
  <p:sldIdLst>
    <p:sldId id="256" r:id="rId2"/>
    <p:sldId id="308" r:id="rId3"/>
    <p:sldId id="257" r:id="rId4"/>
    <p:sldId id="258" r:id="rId5"/>
    <p:sldId id="271" r:id="rId6"/>
    <p:sldId id="282" r:id="rId7"/>
    <p:sldId id="301" r:id="rId8"/>
    <p:sldId id="307" r:id="rId9"/>
    <p:sldId id="297" r:id="rId10"/>
    <p:sldId id="310" r:id="rId11"/>
    <p:sldId id="298" r:id="rId12"/>
    <p:sldId id="311" r:id="rId13"/>
    <p:sldId id="299" r:id="rId14"/>
    <p:sldId id="280" r:id="rId15"/>
    <p:sldId id="272" r:id="rId16"/>
    <p:sldId id="283" r:id="rId17"/>
    <p:sldId id="284" r:id="rId18"/>
    <p:sldId id="285" r:id="rId19"/>
    <p:sldId id="286" r:id="rId20"/>
    <p:sldId id="287" r:id="rId21"/>
    <p:sldId id="289" r:id="rId22"/>
    <p:sldId id="290" r:id="rId23"/>
    <p:sldId id="291" r:id="rId24"/>
    <p:sldId id="292" r:id="rId25"/>
    <p:sldId id="293" r:id="rId26"/>
    <p:sldId id="294" r:id="rId27"/>
    <p:sldId id="295" r:id="rId28"/>
    <p:sldId id="309" r:id="rId29"/>
    <p:sldId id="312" r:id="rId30"/>
    <p:sldId id="281" r:id="rId31"/>
  </p:sldIdLst>
  <p:sldSz cx="12192000" cy="6858000"/>
  <p:notesSz cx="6858000" cy="9144000"/>
  <p:embeddedFontLst>
    <p:embeddedFont>
      <p:font typeface="나눔스퀘어라운드 ExtraBold" panose="020B0600000101010101" pitchFamily="50" charset="-127"/>
      <p:bold r:id="rId33"/>
    </p:embeddedFont>
    <p:embeddedFont>
      <p:font typeface="나눔스퀘어 ExtraBold" panose="020B0600000101010101" charset="-127"/>
      <p:bold r:id="rId34"/>
    </p:embeddedFont>
    <p:embeddedFont>
      <p:font typeface="Tahoma" panose="020B0604030504040204" pitchFamily="34" charset="0"/>
      <p:regular r:id="rId35"/>
      <p:bold r:id="rId36"/>
    </p:embeddedFont>
    <p:embeddedFont>
      <p:font typeface="맑은 고딕" panose="020B0503020000020004" pitchFamily="50" charset="-127"/>
      <p:regular r:id="rId37"/>
      <p:bold r:id="rId38"/>
    </p:embeddedFont>
    <p:embeddedFont>
      <p:font typeface="나눔스퀘어 Light" panose="020B0600000101010101" charset="-127"/>
      <p:regular r:id="rId39"/>
    </p:embeddedFont>
    <p:embeddedFont>
      <p:font typeface="나눔스퀘어" panose="020B0600000101010101" charset="-127"/>
      <p:regular r:id="rId40"/>
    </p:embeddedFont>
    <p:embeddedFont>
      <p:font typeface="나눔스퀘어라운드 Bold" panose="020B0600000101010101" pitchFamily="50" charset="-127"/>
      <p:bold r:id="rId41"/>
    </p:embeddedFont>
  </p:embeddedFontLst>
  <p:defaultTextStyle>
    <a:defPPr lvl="0">
      <a:defRPr lang="ko-KR"/>
    </a:defPPr>
    <a:lvl1pPr marL="0" lvl="1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307" autoAdjust="0"/>
  </p:normalViewPr>
  <p:slideViewPr>
    <p:cSldViewPr snapToGrid="0">
      <p:cViewPr varScale="1">
        <p:scale>
          <a:sx n="81" d="100"/>
          <a:sy n="81" d="100"/>
        </p:scale>
        <p:origin x="-638" y="-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fld id="{1F7FB95A-34AF-4496-AFCC-E05513865904}" type="datetimeFigureOut">
              <a:rPr lang="ko-KR" altLang="en-US" smtClean="0"/>
              <a:pPr/>
              <a:t>2019-12-14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fld id="{2B6B3F20-568F-4C21-9EB7-1C5005B0310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6174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라운드 Bold" panose="020B0600000101010101" pitchFamily="50" charset="-127"/>
        <a:ea typeface="나눔스퀘어라운드 Bold" panose="020B060000010101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라운드 Bold" panose="020B0600000101010101" pitchFamily="50" charset="-127"/>
        <a:ea typeface="나눔스퀘어라운드 Bold" panose="020B060000010101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라운드 Bold" panose="020B0600000101010101" pitchFamily="50" charset="-127"/>
        <a:ea typeface="나눔스퀘어라운드 Bold" panose="020B060000010101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라운드 Bold" panose="020B0600000101010101" pitchFamily="50" charset="-127"/>
        <a:ea typeface="나눔스퀘어라운드 Bold" panose="020B060000010101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라운드 Bold" panose="020B0600000101010101" pitchFamily="50" charset="-127"/>
        <a:ea typeface="나눔스퀘어라운드 Bold" panose="020B060000010101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489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3154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5284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7005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700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5284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700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3121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157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157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492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마스터 1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1 형태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  <a:endParaRPr lang="zh-CN" altLang="en-US" dirty="0"/>
          </a:p>
        </p:txBody>
      </p:sp>
      <p:sp>
        <p:nvSpPr>
          <p:cNvPr id="3" name="마스터 1 레이아웃 1 형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zh-CN" altLang="en-US" dirty="0"/>
          </a:p>
        </p:txBody>
      </p:sp>
      <p:sp>
        <p:nvSpPr>
          <p:cNvPr id="4" name="마스터 1 레이아웃 1 형태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 smtClean="0">
                <a:cs typeface="Times New Roman" panose="02020603050405020304" pitchFamily="18" charset="0"/>
                <a:sym typeface="Arial" panose="020B0604020202020204" pitchFamily="34" charset="0"/>
              </a:rPr>
              <a:t>제목을 입력하세요</a:t>
            </a:r>
            <a:endParaRPr lang="zh-CN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" name="마스터 1 레이아웃 1 형태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endParaRPr lang="zh-CN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" name="마스터 1 레이아웃 1 형태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 smtClean="0">
                <a:cs typeface="Times New Roman" panose="02020603050405020304" pitchFamily="18" charset="0"/>
                <a:sym typeface="Arial" panose="020B0604020202020204" pitchFamily="34" charset="0"/>
              </a:rPr>
              <a:t>텍스트</a:t>
            </a:r>
            <a:endParaRPr lang="zh-CN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pic>
        <p:nvPicPr>
          <p:cNvPr id="9" name="마스터 1 레이아웃 1 형태 6" descr="图片包含 文字&#10;&#10;已生成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529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마스터 1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마스터 1 레이아웃 6 형태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마스터 1 레이아웃 6 형태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8395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마스터 1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마스터 1 레이아웃 7 형태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586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마스터 1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마스터 1 레이아웃 1 형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zh-CN" altLang="en-US" dirty="0"/>
          </a:p>
        </p:txBody>
      </p:sp>
      <p:sp>
        <p:nvSpPr>
          <p:cNvPr id="5" name="마스터 1 레이아웃 1 형태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endParaRPr lang="zh-CN" altLang="en-US" dirty="0"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pic>
        <p:nvPicPr>
          <p:cNvPr id="9" name="마스터 1 레이아웃 1 형태 6" descr="图片包含 文字&#10;&#10;已生成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F85F9814-A014-41A1-8FF8-C972F1104B77}"/>
              </a:ext>
            </a:extLst>
          </p:cNvPr>
          <p:cNvSpPr/>
          <p:nvPr userDrawn="1"/>
        </p:nvSpPr>
        <p:spPr>
          <a:xfrm>
            <a:off x="1524000" y="0"/>
            <a:ext cx="9144000" cy="1371600"/>
          </a:xfrm>
          <a:prstGeom prst="rect">
            <a:avLst/>
          </a:prstGeom>
          <a:solidFill>
            <a:schemeClr val="accent1">
              <a:alpha val="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sz="2160" b="1" dirty="0">
                <a:solidFill>
                  <a:srgbClr val="32A4D6"/>
                </a:solidFill>
                <a:latin typeface="나눔스퀘어라운드 Bold" panose="020B0600000101010101" pitchFamily="50" charset="-127"/>
                <a:ea typeface="나눔스퀘어" panose="020B0600000101010101" pitchFamily="50" charset="-127"/>
              </a:rPr>
              <a:t>저작권 공고
</a:t>
            </a:r>
            <a:r>
              <a:rPr lang="en-US" altLang="ko-KR" sz="1080" b="1" dirty="0">
                <a:solidFill>
                  <a:srgbClr val="32A4D6"/>
                </a:solidFill>
                <a:latin typeface="나눔스퀘어라운드 Bold" panose="020B0600000101010101" pitchFamily="50" charset="-127"/>
                <a:ea typeface="나눔스퀘어" panose="020B0600000101010101" pitchFamily="50" charset="-127"/>
              </a:rPr>
              <a:t>(Copyright Notice)</a:t>
            </a:r>
            <a:endParaRPr lang="ko-KR" altLang="en-US" sz="1080" b="1" dirty="0">
              <a:solidFill>
                <a:srgbClr val="32A4D6"/>
              </a:solidFill>
              <a:latin typeface="나눔스퀘어라운드 Bold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71999B24-4B35-4544-83A7-28DE6564E526}"/>
              </a:ext>
            </a:extLst>
          </p:cNvPr>
          <p:cNvSpPr/>
          <p:nvPr userDrawn="1"/>
        </p:nvSpPr>
        <p:spPr>
          <a:xfrm>
            <a:off x="1524000" y="1371600"/>
            <a:ext cx="9144000" cy="5486400"/>
          </a:xfrm>
          <a:prstGeom prst="rect">
            <a:avLst/>
          </a:prstGeom>
          <a:solidFill>
            <a:schemeClr val="accent1">
              <a:alpha val="0"/>
            </a:schemeClr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30000"/>
              </a:lnSpc>
            </a:pP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
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피피티테이크아웃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(www.ppttakeout.com)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이용해 주셔서 진심으로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감사드립니다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콘텐츠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제품을 사용하기 전에 다음의 협약과 조항들을 자세히 읽어 주시기 바랍니다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귀하가 이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콘텐츠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제품을 사용하는 것은 사용자 계약과 보증에 동의하셨음을 알려드립니다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
1.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저작권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(copyright):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피피티테이크아웃에서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제공하는 모든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콘텐츠의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소유 및 저작권은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피피티테이크아웃에게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있습니다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피피티테이크아웃의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사전 승낙 없이 불법적 이용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무단전재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배포 기타 방법에 의하여 영리 목적으로 이용하거나 제삼자에게 이용하는 것은 금지되어 있습니다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이러한 불법 행위 발견 시 준엄한 민사 및 형사상의 처벌을 받습니다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
2.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폰트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(font):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콘텐츠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내에 담겨있는 한글 폰트는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네이버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나눔글꼴의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저작물을 이용하여 제작되었습니다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한글 외의 모든 폰트는 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Windows System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 포함된 자체의 글꼴로 제작되었습니다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네이버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나눔글꼴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라이선스에 대한 자세한 사항은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네이버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나눔글꼴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홈페이지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(hangeul.naver.com)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참조하세요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폰트는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콘텐츠와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함께 제공되지 않으므로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필요할 경우 정품 폰트를 구입하거나 다른 폰트로 변경하여 사용하시기 바랍니다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
3.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이미지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(image):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콘텐츠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내에 담겨있는 이미지는 </a:t>
            </a:r>
            <a:r>
              <a:rPr lang="en-US" altLang="ko-KR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Pixabay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(www.pixabay.com)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등의 저작물을 이용하여 제작되었습니다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이미지는 참고로만 제공되고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콘텐츠와는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무관합니다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이에 관한 권리는 귀하가 별도로 확인하고 필요할 경우 허가를 취득하거나 이미지를 변경하여 사용하시기 바랍니다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
4.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아이콘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(icon):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콘텐츠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내에 담겨있는 아이콘은 </a:t>
            </a:r>
            <a:r>
              <a:rPr lang="en-US" altLang="ko-KR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Webalys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(www.webalys.com)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등의 저작물을 이용하여 제작되었습니다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아이콘은 참고로만 제공되고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콘텐츠와는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무관합니다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이에 관한 권리는 귀하가 별도로 확인하고 필요할 경우 허가를 취득하거나 아이콘을 변경하여 사용하시기 바랍니다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
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콘텐츠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제품 라이선스에 대한 자세한 사항은 </a:t>
            </a:r>
            <a:r>
              <a:rPr lang="ko-KR" altLang="en-US" sz="1080" b="0" dirty="0" err="1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피피티테이크아웃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홈페이지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(www.ppttakeout.com)</a:t>
            </a:r>
            <a:r>
              <a:rPr lang="ko-KR" altLang="en-US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참조하세요</a:t>
            </a:r>
            <a:r>
              <a:rPr lang="en-US" altLang="ko-KR" sz="1080" b="0" dirty="0">
                <a:solidFill>
                  <a:srgbClr val="32A4D6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ko-KR" altLang="en-US" sz="1080" b="0" dirty="0">
              <a:solidFill>
                <a:srgbClr val="32A4D6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2040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마스터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형태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zh-CN" altLang="en-US" dirty="0"/>
          </a:p>
        </p:txBody>
      </p:sp>
      <p:sp>
        <p:nvSpPr>
          <p:cNvPr id="3" name="마스터 1 형태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  <a:endParaRPr lang="zh-CN" altLang="en-US" dirty="0"/>
          </a:p>
          <a:p>
            <a:pPr lvl="1"/>
            <a:r>
              <a:rPr lang="ko-KR" altLang="en-US" dirty="0"/>
              <a:t>둘째 수준</a:t>
            </a:r>
            <a:endParaRPr lang="zh-CN" altLang="en-US" dirty="0"/>
          </a:p>
          <a:p>
            <a:pPr lvl="2"/>
            <a:r>
              <a:rPr lang="ko-KR" altLang="en-US" dirty="0"/>
              <a:t>셋째 수준</a:t>
            </a:r>
            <a:endParaRPr lang="zh-CN" altLang="en-US" dirty="0"/>
          </a:p>
          <a:p>
            <a:pPr lvl="3"/>
            <a:r>
              <a:rPr lang="ko-KR" altLang="en-US" dirty="0"/>
              <a:t>넷째 수준</a:t>
            </a:r>
            <a:endParaRPr lang="zh-CN" altLang="en-US" dirty="0"/>
          </a:p>
          <a:p>
            <a:pPr lvl="4"/>
            <a:r>
              <a:rPr lang="ko-KR" altLang="en-US" dirty="0"/>
              <a:t>다섯째 수준</a:t>
            </a:r>
            <a:endParaRPr lang="zh-CN" alt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6AF2445D-DFF3-415E-8017-8B96E37CAB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fld id="{97234128-7BC0-4972-8786-166F1A906C55}" type="datetimeFigureOut">
              <a:rPr lang="ko-KR" altLang="en-US" smtClean="0"/>
              <a:pPr/>
              <a:t>2019-12-14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EA0D4557-86CB-4CB1-A7F3-A9E5D6F390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617BFAFF-E915-4C4C-94F7-AD72BD719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defRPr>
            </a:lvl1pPr>
          </a:lstStyle>
          <a:p>
            <a:fld id="{B11EA9AD-8B1F-4E19-AD5C-7EF8E1C9C5F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302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7" r:id="rId3"/>
    <p:sldLayoutId id="214748367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Times New Roman" panose="02020603050405020304" pitchFamily="18" charset="0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Times New Roman" panose="02020603050405020304" pitchFamily="18" charset="0"/>
          <a:sym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Times New Roman" panose="02020603050405020304" pitchFamily="18" charset="0"/>
          <a:sym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Times New Roman" panose="02020603050405020304" pitchFamily="18" charset="0"/>
          <a:sym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Times New Roman" panose="02020603050405020304" pitchFamily="18" charset="0"/>
          <a:sym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Times New Roman" panose="02020603050405020304" pitchFamily="18" charset="0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OJUNHYU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1 형태 1"/>
          <p:cNvSpPr txBox="1"/>
          <p:nvPr/>
        </p:nvSpPr>
        <p:spPr>
          <a:xfrm>
            <a:off x="0" y="1406634"/>
            <a:ext cx="1219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7200" noProof="0" dirty="0" smtClean="0">
                <a:solidFill>
                  <a:srgbClr val="32A4D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Azure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200" b="0" i="0" u="none" strike="noStrike" kern="1200" cap="none" spc="0" normalizeH="0" dirty="0" smtClean="0">
                <a:ln>
                  <a:noFill/>
                </a:ln>
                <a:solidFill>
                  <a:srgbClr val="32A4D6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Virtual Machine</a:t>
            </a:r>
            <a:r>
              <a:rPr kumimoji="0" lang="en-US" altLang="ko-KR" sz="7200" b="0" i="0" u="none" strike="noStrike" kern="1200" cap="none" spc="0" normalizeH="0" noProof="0" dirty="0" smtClean="0">
                <a:ln>
                  <a:noFill/>
                </a:ln>
                <a:solidFill>
                  <a:srgbClr val="32A4D6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</a:t>
            </a:r>
            <a:endParaRPr kumimoji="0" lang="en-US" altLang="ko-KR" sz="7200" b="0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8" name="슬라이드 1 형태 2"/>
          <p:cNvSpPr txBox="1"/>
          <p:nvPr/>
        </p:nvSpPr>
        <p:spPr>
          <a:xfrm>
            <a:off x="4316730" y="4375964"/>
            <a:ext cx="3558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latinLnBrk="0"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2A4D6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발표자</a:t>
            </a:r>
            <a:r>
              <a:rPr lang="en-US" altLang="ko-KR" dirty="0" smtClean="0">
                <a:solidFill>
                  <a:srgbClr val="32A4D6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: </a:t>
            </a:r>
            <a:r>
              <a:rPr lang="ko-KR" altLang="en-US" dirty="0" smtClean="0">
                <a:solidFill>
                  <a:srgbClr val="32A4D6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조준형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9" name="슬라이드 1 형태 3"/>
          <p:cNvSpPr/>
          <p:nvPr/>
        </p:nvSpPr>
        <p:spPr>
          <a:xfrm>
            <a:off x="4625340" y="4322475"/>
            <a:ext cx="2941320" cy="476310"/>
          </a:xfrm>
          <a:prstGeom prst="rect">
            <a:avLst/>
          </a:prstGeom>
          <a:noFill/>
          <a:ln>
            <a:solidFill>
              <a:srgbClr val="39A7D8">
                <a:alpha val="7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E:\capture\f_2_Scaling-aut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8" b="5140"/>
          <a:stretch/>
        </p:blipFill>
        <p:spPr bwMode="auto">
          <a:xfrm>
            <a:off x="569495" y="741057"/>
            <a:ext cx="10668000" cy="6073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2451592" y="6526319"/>
            <a:ext cx="993066" cy="2602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444658" y="6396335"/>
            <a:ext cx="2400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새로운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Rule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추</a:t>
            </a:r>
            <a:r>
              <a:rPr lang="ko-KR" altLang="en-US" sz="2400" dirty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</a:t>
            </a:r>
          </a:p>
        </p:txBody>
      </p:sp>
      <p:sp>
        <p:nvSpPr>
          <p:cNvPr id="8" name="슬라이드 6 형태 1"/>
          <p:cNvSpPr txBox="1"/>
          <p:nvPr/>
        </p:nvSpPr>
        <p:spPr>
          <a:xfrm>
            <a:off x="462959" y="217837"/>
            <a:ext cx="4418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</a:t>
            </a:r>
            <a:r>
              <a:rPr lang="en-US" altLang="zh-CN" sz="2800" b="1" dirty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주요 기능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608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E:\capture\f_3_Scaling-new ru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58" y="892744"/>
            <a:ext cx="8755063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623392" y="3573016"/>
            <a:ext cx="4205449" cy="17508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968658" y="3653135"/>
            <a:ext cx="4280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특정 시간대로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scheduling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가능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슬라이드 6 형태 1"/>
          <p:cNvSpPr txBox="1"/>
          <p:nvPr/>
        </p:nvSpPr>
        <p:spPr>
          <a:xfrm>
            <a:off x="462959" y="217837"/>
            <a:ext cx="4418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</a:t>
            </a:r>
            <a:r>
              <a:rPr lang="en-US" altLang="zh-CN" sz="2800" b="1" dirty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주요 기능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72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 descr="E:\capture\f_4_Scaling-new rule (specific days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59" y="741057"/>
            <a:ext cx="8812213" cy="526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552272" y="3434852"/>
            <a:ext cx="6651168" cy="23868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346098" y="3386109"/>
            <a:ext cx="36426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특정 요일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시간대로 </a:t>
            </a:r>
            <a:endParaRPr lang="en-US" altLang="ko-KR" sz="2400" dirty="0" smtClean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반복적인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scheduling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가능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슬라이드 6 형태 1"/>
          <p:cNvSpPr txBox="1"/>
          <p:nvPr/>
        </p:nvSpPr>
        <p:spPr>
          <a:xfrm>
            <a:off x="462959" y="217837"/>
            <a:ext cx="4418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</a:t>
            </a:r>
            <a:r>
              <a:rPr lang="en-US" altLang="zh-CN" sz="2800" b="1" dirty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주요 기능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627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E:\capture\f_5_add rule 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04" y="929171"/>
            <a:ext cx="5175356" cy="5691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9225" y="2852839"/>
            <a:ext cx="5715059" cy="3142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5879225" y="2846567"/>
            <a:ext cx="5715059" cy="31488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9226" y="624343"/>
            <a:ext cx="5715059" cy="2116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5879226" y="624343"/>
            <a:ext cx="5715059" cy="20578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879226" y="6159487"/>
            <a:ext cx="4370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다양한 조건들의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Rule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설정 가능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 flipV="1">
            <a:off x="1696824" y="1838227"/>
            <a:ext cx="4140000" cy="97200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>
            <a:endCxn id="18435" idx="1"/>
          </p:cNvCxnSpPr>
          <p:nvPr/>
        </p:nvCxnSpPr>
        <p:spPr>
          <a:xfrm>
            <a:off x="4062953" y="3365369"/>
            <a:ext cx="1816272" cy="1058772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슬라이드 6 형태 1"/>
          <p:cNvSpPr txBox="1"/>
          <p:nvPr/>
        </p:nvSpPr>
        <p:spPr>
          <a:xfrm>
            <a:off x="462959" y="217837"/>
            <a:ext cx="4418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</a:t>
            </a:r>
            <a:r>
              <a:rPr lang="en-US" altLang="zh-CN" sz="2800" b="1" dirty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주요 기능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72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4 형태 3"/>
          <p:cNvSpPr txBox="1"/>
          <p:nvPr/>
        </p:nvSpPr>
        <p:spPr>
          <a:xfrm>
            <a:off x="1421433" y="2420278"/>
            <a:ext cx="24481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32A4D6"/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Part 02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3" name="슬라이드 4 형태 4"/>
          <p:cNvCxnSpPr/>
          <p:nvPr/>
        </p:nvCxnSpPr>
        <p:spPr>
          <a:xfrm>
            <a:off x="1500389" y="3251276"/>
            <a:ext cx="6400800" cy="0"/>
          </a:xfrm>
          <a:prstGeom prst="line">
            <a:avLst/>
          </a:prstGeom>
          <a:ln w="19050">
            <a:solidFill>
              <a:srgbClr val="32A4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9018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8 형태 1"/>
          <p:cNvSpPr txBox="1"/>
          <p:nvPr/>
        </p:nvSpPr>
        <p:spPr>
          <a:xfrm>
            <a:off x="462959" y="217837"/>
            <a:ext cx="5204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_CREATE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pic>
        <p:nvPicPr>
          <p:cNvPr id="1026" name="Picture 2" descr="E:\capture\1.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85"/>
          <a:stretch/>
        </p:blipFill>
        <p:spPr bwMode="auto">
          <a:xfrm>
            <a:off x="634125" y="887931"/>
            <a:ext cx="10560055" cy="510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capture\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99"/>
          <a:stretch/>
        </p:blipFill>
        <p:spPr bwMode="auto">
          <a:xfrm>
            <a:off x="646496" y="865272"/>
            <a:ext cx="11107305" cy="519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8 형태 1"/>
          <p:cNvSpPr txBox="1"/>
          <p:nvPr/>
        </p:nvSpPr>
        <p:spPr>
          <a:xfrm>
            <a:off x="462959" y="217837"/>
            <a:ext cx="5204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_CREATE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65642" y="1700808"/>
            <a:ext cx="951298" cy="3753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345690" y="1241972"/>
            <a:ext cx="5053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‘+Add’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로 새로운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Scale sets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생성하기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855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:\capture\create1-bas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581" y="741057"/>
            <a:ext cx="9560827" cy="5890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8 형태 1"/>
          <p:cNvSpPr txBox="1"/>
          <p:nvPr/>
        </p:nvSpPr>
        <p:spPr>
          <a:xfrm>
            <a:off x="462959" y="217837"/>
            <a:ext cx="5204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_CREATE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895149" y="2358189"/>
            <a:ext cx="4947386" cy="962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895149" y="2708552"/>
            <a:ext cx="4947386" cy="962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895149" y="3952890"/>
            <a:ext cx="4947386" cy="962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895149" y="5420233"/>
            <a:ext cx="9248092" cy="11901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399975" y="1600190"/>
            <a:ext cx="2552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BASICS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정보 입력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3042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capture\create2-instanc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59" y="866023"/>
            <a:ext cx="10962228" cy="555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8 형태 1"/>
          <p:cNvSpPr txBox="1"/>
          <p:nvPr/>
        </p:nvSpPr>
        <p:spPr>
          <a:xfrm>
            <a:off x="462959" y="217837"/>
            <a:ext cx="5204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_CREATE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591741" y="2988109"/>
            <a:ext cx="4947386" cy="962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50410" y="2440852"/>
            <a:ext cx="23022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초기 </a:t>
            </a:r>
            <a:r>
              <a:rPr lang="ko-KR" altLang="en-US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인스턴스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수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91741" y="3135610"/>
            <a:ext cx="9279398" cy="1016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352501" y="4271223"/>
            <a:ext cx="3602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Disk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의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service plan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설정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3042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 animBg="1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E:\capture\create3-autosca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59" y="903370"/>
            <a:ext cx="8979424" cy="5557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8 형태 1"/>
          <p:cNvSpPr txBox="1"/>
          <p:nvPr/>
        </p:nvSpPr>
        <p:spPr>
          <a:xfrm>
            <a:off x="462959" y="217837"/>
            <a:ext cx="5204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_CREATE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62959" y="3869579"/>
            <a:ext cx="8979424" cy="11901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62959" y="5191760"/>
            <a:ext cx="8979424" cy="11901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084570" y="5371311"/>
            <a:ext cx="5596404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CPU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평균 사용량이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10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분간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25%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이하이면</a:t>
            </a:r>
            <a:endParaRPr lang="en-US" altLang="ko-KR" sz="2400" dirty="0" smtClean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VM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인스턴스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수 </a:t>
            </a:r>
            <a:r>
              <a:rPr lang="en-US" altLang="ko-KR" sz="2400" dirty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개씩 감소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62178" y="3946920"/>
            <a:ext cx="5596404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CPU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평균 사용량이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10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분간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75%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이상이면</a:t>
            </a:r>
            <a:endParaRPr lang="en-US" altLang="ko-KR" sz="2400" dirty="0" smtClean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VM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인스턴스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수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개씩 증가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298623" y="2403835"/>
            <a:ext cx="1131216" cy="3522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48325" y="2891333"/>
            <a:ext cx="8894057" cy="9782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6518203" y="3057496"/>
            <a:ext cx="386355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인스턴스의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최대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최소값 설정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3042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7" grpId="0" animBg="1"/>
      <p:bldP spid="6" grpId="0" animBg="1"/>
      <p:bldP spid="9" grpId="0" animBg="1"/>
      <p:bldP spid="10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2 형태 1"/>
          <p:cNvSpPr txBox="1"/>
          <p:nvPr/>
        </p:nvSpPr>
        <p:spPr>
          <a:xfrm>
            <a:off x="4331917" y="1528920"/>
            <a:ext cx="11801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sz="24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조 준 형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" name="슬라이드 2 형태 2"/>
          <p:cNvSpPr txBox="1"/>
          <p:nvPr/>
        </p:nvSpPr>
        <p:spPr>
          <a:xfrm>
            <a:off x="4331917" y="2330904"/>
            <a:ext cx="32192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reqip95@naver.com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" name="슬라이드 2 형태 3"/>
          <p:cNvSpPr txBox="1"/>
          <p:nvPr/>
        </p:nvSpPr>
        <p:spPr>
          <a:xfrm>
            <a:off x="4331917" y="3265981"/>
            <a:ext cx="2545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latinLnBrk="0">
              <a:defRPr/>
            </a:pPr>
            <a:r>
              <a:rPr lang="en-US" altLang="ko-KR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010-5162-8100</a:t>
            </a:r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" name="슬라이드 2 형태 4"/>
          <p:cNvSpPr txBox="1"/>
          <p:nvPr/>
        </p:nvSpPr>
        <p:spPr>
          <a:xfrm>
            <a:off x="4331917" y="4105216"/>
            <a:ext cx="51827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latinLnBrk="0">
              <a:defRPr/>
            </a:pPr>
            <a:r>
              <a:rPr lang="en-US" altLang="ko-KR" sz="2400" dirty="0">
                <a:hlinkClick r:id="rId3"/>
              </a:rPr>
              <a:t>https://github.com/CHOJUNHYUNG</a:t>
            </a:r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0" name="슬라이드 2 형태 6"/>
          <p:cNvSpPr txBox="1"/>
          <p:nvPr/>
        </p:nvSpPr>
        <p:spPr>
          <a:xfrm>
            <a:off x="760028" y="771515"/>
            <a:ext cx="1521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Profile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8" name="슬라이드 2 형태 5"/>
          <p:cNvSpPr txBox="1"/>
          <p:nvPr/>
        </p:nvSpPr>
        <p:spPr>
          <a:xfrm>
            <a:off x="2586330" y="1528920"/>
            <a:ext cx="1047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noProof="0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Name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2" name="슬라이드 2 형태 5"/>
          <p:cNvSpPr txBox="1"/>
          <p:nvPr/>
        </p:nvSpPr>
        <p:spPr>
          <a:xfrm>
            <a:off x="2586330" y="2363860"/>
            <a:ext cx="1136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E-mail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3" name="슬라이드 2 형태 5"/>
          <p:cNvSpPr txBox="1"/>
          <p:nvPr/>
        </p:nvSpPr>
        <p:spPr>
          <a:xfrm>
            <a:off x="2586330" y="3265982"/>
            <a:ext cx="688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Tel.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4" name="슬라이드 2 형태 5"/>
          <p:cNvSpPr txBox="1"/>
          <p:nvPr/>
        </p:nvSpPr>
        <p:spPr>
          <a:xfrm>
            <a:off x="2586330" y="4104535"/>
            <a:ext cx="609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32A4D6"/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Git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9059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E:\capture\create6-network_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59" y="832704"/>
            <a:ext cx="9614692" cy="5625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8 형태 1"/>
          <p:cNvSpPr txBox="1"/>
          <p:nvPr/>
        </p:nvSpPr>
        <p:spPr>
          <a:xfrm>
            <a:off x="462959" y="217837"/>
            <a:ext cx="5204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_CREATE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6946122" y="4027448"/>
            <a:ext cx="951298" cy="3753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62958" y="5612408"/>
            <a:ext cx="4708481" cy="3753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565642" y="4596408"/>
            <a:ext cx="9279398" cy="1016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708524" y="3461930"/>
            <a:ext cx="4565673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부하 분산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option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None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 경우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05341" y="5792710"/>
            <a:ext cx="526618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각 </a:t>
            </a:r>
            <a:r>
              <a:rPr lang="ko-KR" altLang="en-US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인스턴스마다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공인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IP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부여하도록 설정</a:t>
            </a:r>
            <a:endParaRPr lang="en-US" altLang="ko-KR" sz="2400" dirty="0" smtClean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74576" y="4873575"/>
            <a:ext cx="368273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Vertual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nerwork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설정 후 </a:t>
            </a:r>
            <a:endParaRPr lang="en-US" altLang="ko-KR" sz="2400" dirty="0" smtClean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367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E:\capture\create7-por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58" y="966637"/>
            <a:ext cx="7429757" cy="5530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8 형태 1"/>
          <p:cNvSpPr txBox="1"/>
          <p:nvPr/>
        </p:nvSpPr>
        <p:spPr>
          <a:xfrm>
            <a:off x="462959" y="217837"/>
            <a:ext cx="5204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_CREATE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62958" y="2736403"/>
            <a:ext cx="7289122" cy="14596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942230" y="4283512"/>
            <a:ext cx="533498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원격 접속을 위한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RDP(3389) port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개방</a:t>
            </a:r>
            <a:endParaRPr lang="en-US" altLang="ko-KR" sz="2400" dirty="0" smtClean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89115" y="6183984"/>
            <a:ext cx="1015479" cy="3157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67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 descr="E:\capture\Deployment suu0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008"/>
          <a:stretch/>
        </p:blipFill>
        <p:spPr bwMode="auto">
          <a:xfrm>
            <a:off x="462959" y="1317656"/>
            <a:ext cx="10668000" cy="3629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E:\capture\Deployment succeed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010" y="825955"/>
            <a:ext cx="4810125" cy="1609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8 형태 1"/>
          <p:cNvSpPr txBox="1"/>
          <p:nvPr/>
        </p:nvSpPr>
        <p:spPr>
          <a:xfrm>
            <a:off x="462959" y="217837"/>
            <a:ext cx="5204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_CREATE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67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8 형태 1"/>
          <p:cNvSpPr txBox="1"/>
          <p:nvPr/>
        </p:nvSpPr>
        <p:spPr>
          <a:xfrm>
            <a:off x="462959" y="217837"/>
            <a:ext cx="6428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_AUTO SCALING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pic>
        <p:nvPicPr>
          <p:cNvPr id="10242" name="Picture 2" descr="E:\capture\e _1_initial instanc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99"/>
          <a:stretch/>
        </p:blipFill>
        <p:spPr bwMode="auto">
          <a:xfrm>
            <a:off x="462959" y="884521"/>
            <a:ext cx="11326964" cy="503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2296007" y="2406637"/>
            <a:ext cx="5773338" cy="6564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383938" y="3586559"/>
            <a:ext cx="1912070" cy="3282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57335" y="313792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30420" y="196262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rgbClr val="FF0000"/>
                </a:solidFill>
              </a:rPr>
              <a:t>②</a:t>
            </a:r>
            <a:endParaRPr lang="ko-KR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67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E:\capture\e_2_vm0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884"/>
          <a:stretch/>
        </p:blipFill>
        <p:spPr bwMode="auto">
          <a:xfrm>
            <a:off x="462959" y="884521"/>
            <a:ext cx="11373382" cy="3235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7805" y="2183682"/>
            <a:ext cx="6783880" cy="8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4897804" y="2208674"/>
            <a:ext cx="6207075" cy="6564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67430" y="3024981"/>
            <a:ext cx="2669320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해당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IP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로 원격접속</a:t>
            </a:r>
            <a:endParaRPr lang="en-US" altLang="ko-KR" sz="2400" dirty="0" smtClean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슬라이드 8 형태 1"/>
          <p:cNvSpPr txBox="1"/>
          <p:nvPr/>
        </p:nvSpPr>
        <p:spPr>
          <a:xfrm>
            <a:off x="462959" y="217837"/>
            <a:ext cx="6428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_AUTO SCALING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67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E:\capture\e_3_cpu stress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02" t="7665" r="11865" b="19143"/>
          <a:stretch/>
        </p:blipFill>
        <p:spPr bwMode="auto">
          <a:xfrm>
            <a:off x="462959" y="847024"/>
            <a:ext cx="10307710" cy="5426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721510" y="5665223"/>
            <a:ext cx="6085384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원격에서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CPU Stress test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프로그램 설치하여</a:t>
            </a:r>
            <a:endParaRPr lang="en-US" altLang="ko-KR" sz="2400" dirty="0" smtClean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Stress test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실시</a:t>
            </a:r>
            <a:endParaRPr lang="en-US" altLang="ko-KR" sz="2400" dirty="0" smtClean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슬라이드 8 형태 1"/>
          <p:cNvSpPr txBox="1"/>
          <p:nvPr/>
        </p:nvSpPr>
        <p:spPr>
          <a:xfrm>
            <a:off x="462959" y="217837"/>
            <a:ext cx="6428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_AUTO SCALING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34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E:\capture\e_5_increase instance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561"/>
          <a:stretch/>
        </p:blipFill>
        <p:spPr bwMode="auto">
          <a:xfrm>
            <a:off x="462958" y="961522"/>
            <a:ext cx="10827475" cy="401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2312985" y="2284551"/>
            <a:ext cx="3457420" cy="25109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779843" y="5110313"/>
            <a:ext cx="598112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새로운 </a:t>
            </a:r>
            <a:r>
              <a:rPr lang="ko-KR" altLang="en-US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인스턴스가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자동으로 생성되는 것 확인</a:t>
            </a:r>
            <a:endParaRPr lang="en-US" altLang="ko-KR" sz="2400" dirty="0" smtClean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슬라이드 8 형태 1"/>
          <p:cNvSpPr txBox="1"/>
          <p:nvPr/>
        </p:nvSpPr>
        <p:spPr>
          <a:xfrm>
            <a:off x="462959" y="217837"/>
            <a:ext cx="6428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_AUTO SCALING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0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E:\capture\e_7_decrease instance0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501"/>
          <a:stretch/>
        </p:blipFill>
        <p:spPr bwMode="auto">
          <a:xfrm>
            <a:off x="462958" y="1000025"/>
            <a:ext cx="11066949" cy="4005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2445065" y="2428240"/>
            <a:ext cx="3224215" cy="2367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445065" y="5183304"/>
            <a:ext cx="7563037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원격의 </a:t>
            </a:r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CPU Stress test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프로그램 종료 후</a:t>
            </a:r>
            <a:endParaRPr lang="en-US" altLang="ko-KR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일정 시간이 지나 증가한 </a:t>
            </a:r>
            <a:r>
              <a:rPr lang="ko-KR" altLang="en-US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인스턴스가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다시 감소하는 것 확인</a:t>
            </a:r>
            <a:endParaRPr lang="en-US" altLang="ko-KR" sz="2400" dirty="0" smtClean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슬라이드 8 형태 1"/>
          <p:cNvSpPr txBox="1"/>
          <p:nvPr/>
        </p:nvSpPr>
        <p:spPr>
          <a:xfrm>
            <a:off x="462959" y="217837"/>
            <a:ext cx="6428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r>
              <a:rPr lang="en-US" altLang="ko-KR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_AUTO SCALING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0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1 형태 1"/>
          <p:cNvSpPr txBox="1"/>
          <p:nvPr/>
        </p:nvSpPr>
        <p:spPr>
          <a:xfrm>
            <a:off x="4801447" y="3007540"/>
            <a:ext cx="267893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latinLnBrk="0">
              <a:defRPr/>
            </a:pPr>
            <a:r>
              <a:rPr lang="ko-KR" altLang="en-US" sz="5000" noProof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ahoma" panose="020B0604030504040204" pitchFamily="34" charset="0"/>
                <a:sym typeface="Arial" panose="020B0604020202020204" pitchFamily="34" charset="0"/>
              </a:rPr>
              <a:t>결과 데모</a:t>
            </a:r>
            <a:endParaRPr kumimoji="0" lang="zh-CN" altLang="en-US" sz="5000" b="0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ahoma" panose="020B060403050404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923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1 형태 1"/>
          <p:cNvSpPr txBox="1"/>
          <p:nvPr/>
        </p:nvSpPr>
        <p:spPr>
          <a:xfrm>
            <a:off x="5357628" y="3007540"/>
            <a:ext cx="152798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latinLnBrk="0">
              <a:defRPr/>
            </a:pPr>
            <a:r>
              <a:rPr lang="en-US" altLang="zh-CN" sz="5000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ahoma" panose="020B0604030504040204" pitchFamily="34" charset="0"/>
                <a:sym typeface="Arial" panose="020B0604020202020204" pitchFamily="34" charset="0"/>
              </a:rPr>
              <a:t>Q&amp;A</a:t>
            </a:r>
            <a:endParaRPr kumimoji="0" lang="zh-CN" altLang="en-US" sz="5000" b="0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ahoma" panose="020B060403050404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47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2 형태 1"/>
          <p:cNvSpPr txBox="1"/>
          <p:nvPr/>
        </p:nvSpPr>
        <p:spPr>
          <a:xfrm>
            <a:off x="2800582" y="2151972"/>
            <a:ext cx="3932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What</a:t>
            </a:r>
            <a:r>
              <a:rPr kumimoji="0" lang="en-US" altLang="ko-KR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kumimoji="0" lang="en-US" altLang="ko-KR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SETS?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" name="슬라이드 2 형태 2"/>
          <p:cNvSpPr txBox="1"/>
          <p:nvPr/>
        </p:nvSpPr>
        <p:spPr>
          <a:xfrm>
            <a:off x="2800582" y="3102110"/>
            <a:ext cx="3801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Why </a:t>
            </a:r>
            <a:r>
              <a:rPr lang="en-US" altLang="ko-KR" sz="24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ko-KR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SETS?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" name="슬라이드 2 형태 3"/>
          <p:cNvSpPr txBox="1"/>
          <p:nvPr/>
        </p:nvSpPr>
        <p:spPr>
          <a:xfrm>
            <a:off x="2800582" y="4052248"/>
            <a:ext cx="41617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lvl="0" indent="-342900" latinLnBrk="0">
              <a:buFont typeface="Arial" panose="020B0604020202020204" pitchFamily="34" charset="0"/>
              <a:buChar char="•"/>
              <a:defRPr/>
            </a:pPr>
            <a:r>
              <a:rPr lang="en-US" altLang="ko-KR" sz="24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ko-KR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주요 기능</a:t>
            </a:r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" name="슬라이드 2 형태 4"/>
          <p:cNvSpPr txBox="1"/>
          <p:nvPr/>
        </p:nvSpPr>
        <p:spPr>
          <a:xfrm>
            <a:off x="2800582" y="5339275"/>
            <a:ext cx="35237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lvl="0" indent="-342900" latinLnBrk="0">
              <a:buFont typeface="Arial" panose="020B0604020202020204" pitchFamily="34" charset="0"/>
              <a:buChar char="•"/>
              <a:defRPr/>
            </a:pPr>
            <a:r>
              <a:rPr lang="en-US" altLang="ko-KR" sz="24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ko-KR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 </a:t>
            </a:r>
            <a:r>
              <a:rPr lang="ko-KR" alt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실습</a:t>
            </a:r>
            <a:endParaRPr lang="zh-CN" altLang="en-US" sz="2400" dirty="0">
              <a:solidFill>
                <a:prstClr val="black">
                  <a:lumMod val="75000"/>
                  <a:lumOff val="25000"/>
                </a:prst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9" name="슬라이드 2 형태 5"/>
          <p:cNvSpPr txBox="1"/>
          <p:nvPr/>
        </p:nvSpPr>
        <p:spPr>
          <a:xfrm>
            <a:off x="760028" y="1292214"/>
            <a:ext cx="1508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32A4D6"/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CONTENTS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0" name="슬라이드 2 형태 6"/>
          <p:cNvSpPr txBox="1"/>
          <p:nvPr/>
        </p:nvSpPr>
        <p:spPr>
          <a:xfrm>
            <a:off x="760028" y="771515"/>
            <a:ext cx="1521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32A4D6"/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목   차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8" name="슬라이드 2 형태 5"/>
          <p:cNvSpPr txBox="1"/>
          <p:nvPr/>
        </p:nvSpPr>
        <p:spPr>
          <a:xfrm>
            <a:off x="2567973" y="1596915"/>
            <a:ext cx="1276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Part 01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1" name="슬라이드 2 형태 5"/>
          <p:cNvSpPr txBox="1"/>
          <p:nvPr/>
        </p:nvSpPr>
        <p:spPr>
          <a:xfrm>
            <a:off x="2567973" y="4801669"/>
            <a:ext cx="1276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Part 02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1 형태 1"/>
          <p:cNvSpPr txBox="1"/>
          <p:nvPr/>
        </p:nvSpPr>
        <p:spPr>
          <a:xfrm>
            <a:off x="4311251" y="2998113"/>
            <a:ext cx="381065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latinLnBrk="0">
              <a:defRPr/>
            </a:pPr>
            <a:r>
              <a:rPr lang="en-US" altLang="zh-CN" sz="5000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ahoma" panose="020B0604030504040204" pitchFamily="34" charset="0"/>
                <a:sym typeface="Arial" panose="020B0604020202020204" pitchFamily="34" charset="0"/>
              </a:rPr>
              <a:t>THANK YOU</a:t>
            </a:r>
            <a:endParaRPr kumimoji="0" lang="zh-CN" altLang="en-US" sz="5000" b="0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ahoma" panose="020B060403050404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78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4 형태 3"/>
          <p:cNvSpPr txBox="1"/>
          <p:nvPr/>
        </p:nvSpPr>
        <p:spPr>
          <a:xfrm>
            <a:off x="1421433" y="2420278"/>
            <a:ext cx="24481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32A4D6"/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Part 01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3" name="슬라이드 4 형태 4"/>
          <p:cNvCxnSpPr/>
          <p:nvPr/>
        </p:nvCxnSpPr>
        <p:spPr>
          <a:xfrm>
            <a:off x="1500389" y="3251276"/>
            <a:ext cx="6400800" cy="0"/>
          </a:xfrm>
          <a:prstGeom prst="line">
            <a:avLst/>
          </a:prstGeom>
          <a:ln w="19050">
            <a:solidFill>
              <a:srgbClr val="32A4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6 형태 1"/>
          <p:cNvSpPr txBox="1"/>
          <p:nvPr/>
        </p:nvSpPr>
        <p:spPr>
          <a:xfrm>
            <a:off x="462959" y="188962"/>
            <a:ext cx="58576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What </a:t>
            </a:r>
            <a:r>
              <a:rPr lang="en-US" altLang="zh-CN" sz="40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40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</a:t>
            </a:r>
            <a:r>
              <a:rPr lang="en-US" altLang="ko-KR" sz="40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?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48017" y="1021916"/>
            <a:ext cx="810029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 dirty="0" err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VM</a:t>
            </a:r>
            <a:r>
              <a:rPr lang="ko-KR" altLang="en-US" sz="3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의 크기를 자동으로 조정하고</a:t>
            </a:r>
            <a:endParaRPr lang="en-US" altLang="ko-KR" sz="3000" dirty="0" smtClean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000" dirty="0" err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트래픽의</a:t>
            </a:r>
            <a:r>
              <a:rPr lang="ko-KR" altLang="en-US" sz="3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부하 분산에 대한 기능을 제공하는 서비스</a:t>
            </a:r>
            <a:endParaRPr lang="ko-KR" altLang="en-US" sz="30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322756" y="2657011"/>
            <a:ext cx="8234603" cy="3776491"/>
            <a:chOff x="1448016" y="2657011"/>
            <a:chExt cx="7750841" cy="3776491"/>
          </a:xfrm>
        </p:grpSpPr>
        <p:pic>
          <p:nvPicPr>
            <p:cNvPr id="2150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8016" y="2657011"/>
              <a:ext cx="7750841" cy="3738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직사각형 3"/>
            <p:cNvSpPr/>
            <p:nvPr/>
          </p:nvSpPr>
          <p:spPr>
            <a:xfrm>
              <a:off x="1853852" y="4759890"/>
              <a:ext cx="1828800" cy="1673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2708" y="3242764"/>
            <a:ext cx="10009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수요에 따라 </a:t>
            </a:r>
            <a:r>
              <a:rPr lang="ko-KR" altLang="en-US" dirty="0" err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인스턴스를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자동으로 증가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/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감소시키며 </a:t>
            </a:r>
            <a:r>
              <a:rPr lang="en-US" altLang="ko-KR" dirty="0" err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VM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의 성능 향상 또는 비용 절감을 통해 효율을 극대화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슬라이드 6 형태 1"/>
          <p:cNvSpPr txBox="1"/>
          <p:nvPr/>
        </p:nvSpPr>
        <p:spPr>
          <a:xfrm>
            <a:off x="1440310" y="1215575"/>
            <a:ext cx="11657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noProof="0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신뢰</a:t>
            </a:r>
            <a:r>
              <a:rPr lang="ko-KR" altLang="en-US" sz="2800" b="1" noProof="0" dirty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성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" name="슬라이드 6 형태 1"/>
          <p:cNvSpPr txBox="1"/>
          <p:nvPr/>
        </p:nvSpPr>
        <p:spPr>
          <a:xfrm>
            <a:off x="1440310" y="2651123"/>
            <a:ext cx="11657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noProof="0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효율성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" name="슬라이드 6 형태 1"/>
          <p:cNvSpPr txBox="1"/>
          <p:nvPr/>
        </p:nvSpPr>
        <p:spPr>
          <a:xfrm>
            <a:off x="1440310" y="3951004"/>
            <a:ext cx="11657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b="1" noProof="0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가용</a:t>
            </a:r>
            <a:r>
              <a:rPr lang="ko-KR" altLang="en-US" sz="2800" b="1" noProof="0" dirty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성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8" name="슬라이드 6 형태 1"/>
          <p:cNvSpPr txBox="1"/>
          <p:nvPr/>
        </p:nvSpPr>
        <p:spPr>
          <a:xfrm>
            <a:off x="1440310" y="5157394"/>
            <a:ext cx="22555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Large-Scale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9" name="슬라이드 6 형태 1"/>
          <p:cNvSpPr txBox="1"/>
          <p:nvPr/>
        </p:nvSpPr>
        <p:spPr>
          <a:xfrm>
            <a:off x="462959" y="188962"/>
            <a:ext cx="56396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Why </a:t>
            </a:r>
            <a:r>
              <a:rPr lang="en-US" altLang="zh-CN" sz="40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40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SETS?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92709" y="1947732"/>
            <a:ext cx="9594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VM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의 크기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디스크 구성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APP 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설치가 모든 </a:t>
            </a:r>
            <a:r>
              <a:rPr lang="en-US" altLang="ko-KR" dirty="0" err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VM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에서 동일하게 구성되어 운영환경에 대한 신뢰성 제공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24511" y="4487086"/>
            <a:ext cx="5229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Availability zone 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설정을 통해 가용성과 복원력 제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공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92709" y="5701832"/>
            <a:ext cx="6024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최대 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1,000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개의 </a:t>
            </a:r>
            <a:r>
              <a:rPr lang="ko-KR" altLang="en-US" dirty="0" err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인스턴스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지원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대규모 작업을 쉽게 만들어 줌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5067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E:\capture\f_7_siz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0" b="33835"/>
          <a:stretch/>
        </p:blipFill>
        <p:spPr bwMode="auto">
          <a:xfrm>
            <a:off x="762000" y="1791221"/>
            <a:ext cx="10285956" cy="4722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6 형태 1"/>
          <p:cNvSpPr txBox="1"/>
          <p:nvPr/>
        </p:nvSpPr>
        <p:spPr>
          <a:xfrm>
            <a:off x="462959" y="217837"/>
            <a:ext cx="4418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</a:t>
            </a:r>
            <a:r>
              <a:rPr lang="en-US" altLang="zh-CN" sz="2800" b="1" dirty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주요 기능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55438" y="1214384"/>
            <a:ext cx="66470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Size (Scale up) : Disk service plan </a:t>
            </a:r>
            <a:r>
              <a:rPr lang="ko-KR" altLang="en-US" sz="2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변경을 통해 크기 조절</a:t>
            </a:r>
            <a:endParaRPr lang="ko-KR" altLang="en-US" sz="20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6" name="B4262046-2B4B-43AE-BCF9-A12A276FB834-L0-001.jpeg" descr="B4262046-2B4B-43AE-BCF9-A12A276FB834-L0-001.jpeg"/>
          <p:cNvPicPr>
            <a:picLocks noChangeAspect="1"/>
          </p:cNvPicPr>
          <p:nvPr/>
        </p:nvPicPr>
        <p:blipFill>
          <a:blip r:embed="rId4">
            <a:extLst/>
          </a:blip>
          <a:srcRect t="10062" r="10062"/>
          <a:stretch>
            <a:fillRect/>
          </a:stretch>
        </p:blipFill>
        <p:spPr>
          <a:xfrm>
            <a:off x="7702450" y="1059565"/>
            <a:ext cx="3073449" cy="554929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슬라이드 6 형태 1"/>
          <p:cNvSpPr txBox="1"/>
          <p:nvPr/>
        </p:nvSpPr>
        <p:spPr>
          <a:xfrm>
            <a:off x="692185" y="715713"/>
            <a:ext cx="25523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&gt; </a:t>
            </a: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크기 조절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83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6 형태 1"/>
          <p:cNvSpPr txBox="1"/>
          <p:nvPr/>
        </p:nvSpPr>
        <p:spPr>
          <a:xfrm>
            <a:off x="462959" y="217837"/>
            <a:ext cx="4418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</a:t>
            </a:r>
            <a:r>
              <a:rPr lang="en-US" altLang="zh-CN" sz="2800" b="1" dirty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주요 기능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7" name="슬라이드 6 형태 1"/>
          <p:cNvSpPr txBox="1"/>
          <p:nvPr/>
        </p:nvSpPr>
        <p:spPr>
          <a:xfrm>
            <a:off x="692185" y="715713"/>
            <a:ext cx="25523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&gt; </a:t>
            </a: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크기 조절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22567" y="1313380"/>
            <a:ext cx="7654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Scaling (Scale out) : </a:t>
            </a:r>
            <a:r>
              <a:rPr lang="ko-KR" altLang="en-US" sz="2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동일한 </a:t>
            </a:r>
            <a:r>
              <a:rPr lang="en-US" altLang="ko-KR" sz="2000" dirty="0" err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VM</a:t>
            </a:r>
            <a:r>
              <a:rPr lang="ko-KR" altLang="en-US" sz="2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의 복제를 통해 크기 조절 </a:t>
            </a:r>
            <a:r>
              <a:rPr lang="en-US" altLang="ko-KR" sz="2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ko-KR" altLang="en-US" sz="2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분산처리</a:t>
            </a:r>
            <a:r>
              <a:rPr lang="en-US" altLang="ko-KR" sz="2000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z="20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9" name="AA7986EA-E7F9-4725-B0F3-787076C51D7A-L0-001.jpeg" descr="AA7986EA-E7F9-4725-B0F3-787076C51D7A-L0-001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39744" y="1189018"/>
            <a:ext cx="3073401" cy="533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icture 2" descr="E:\capture\f_1_Scaling-manual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3" b="50000"/>
          <a:stretch/>
        </p:blipFill>
        <p:spPr bwMode="auto">
          <a:xfrm>
            <a:off x="692185" y="1954060"/>
            <a:ext cx="11148230" cy="407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2672057" y="3379295"/>
            <a:ext cx="1586792" cy="11551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688660" y="4528158"/>
            <a:ext cx="35012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수동으로 </a:t>
            </a:r>
            <a:r>
              <a:rPr lang="ko-KR" altLang="en-US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인스턴스</a:t>
            </a:r>
            <a:r>
              <a:rPr lang="ko-KR" altLang="en-US" sz="2400" dirty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수 조절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9099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E:\capture\f_2_Scaling-aut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8" b="5140"/>
          <a:stretch/>
        </p:blipFill>
        <p:spPr bwMode="auto">
          <a:xfrm>
            <a:off x="569495" y="741057"/>
            <a:ext cx="10668000" cy="6073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3985246" y="1698076"/>
            <a:ext cx="1476101" cy="8447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215680" y="4725143"/>
            <a:ext cx="4826030" cy="10243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991367" y="2542784"/>
            <a:ext cx="4798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Rule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통해 자동으로 </a:t>
            </a:r>
            <a:r>
              <a:rPr lang="ko-KR" altLang="en-US" sz="2400" dirty="0" err="1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인스턴수</a:t>
            </a:r>
            <a:r>
              <a:rPr lang="ko-KR" altLang="en-US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조절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33804" y="4973562"/>
            <a:ext cx="100059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Rules</a:t>
            </a:r>
            <a:endParaRPr lang="ko-KR" altLang="en-US" sz="24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9" name="슬라이드 6 형태 1"/>
          <p:cNvSpPr txBox="1"/>
          <p:nvPr/>
        </p:nvSpPr>
        <p:spPr>
          <a:xfrm>
            <a:off x="462959" y="217837"/>
            <a:ext cx="4418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dirty="0" err="1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VM</a:t>
            </a:r>
            <a:r>
              <a:rPr lang="en-US" altLang="zh-CN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SCALE SETS</a:t>
            </a:r>
            <a:r>
              <a:rPr lang="en-US" altLang="zh-CN" sz="2800" b="1" dirty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 </a:t>
            </a:r>
            <a:r>
              <a:rPr lang="ko-KR" altLang="en-US" sz="2800" b="1" dirty="0" smtClean="0">
                <a:solidFill>
                  <a:srgbClr val="32A4D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Times New Roman" panose="02020603050405020304" pitchFamily="18" charset="0"/>
                <a:sym typeface="Arial" panose="020B0604020202020204" pitchFamily="34" charset="0"/>
              </a:rPr>
              <a:t>주요 기능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32A4D6"/>
              </a:solidFill>
              <a:effectLst/>
              <a:uLnTx/>
              <a:uFillTx/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08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맑은 고딕"/>
        <a:cs typeface="맑은 고딕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맑은 고딕"/>
        <a:cs typeface="맑은 고딕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1344</TotalTime>
  <Words>437</Words>
  <Application>Microsoft Office PowerPoint</Application>
  <PresentationFormat>사용자 지정</PresentationFormat>
  <Paragraphs>90</Paragraphs>
  <Slides>30</Slides>
  <Notes>30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41" baseType="lpstr">
      <vt:lpstr>굴림</vt:lpstr>
      <vt:lpstr>Arial</vt:lpstr>
      <vt:lpstr>나눔스퀘어라운드 ExtraBold</vt:lpstr>
      <vt:lpstr>나눔스퀘어 ExtraBold</vt:lpstr>
      <vt:lpstr>Tahoma</vt:lpstr>
      <vt:lpstr>Times New Roman</vt:lpstr>
      <vt:lpstr>맑은 고딕</vt:lpstr>
      <vt:lpstr>나눔스퀘어 Light</vt:lpstr>
      <vt:lpstr>나눔스퀘어</vt:lpstr>
      <vt:lpstr>나눔스퀘어라운드 Bold</vt:lpstr>
      <vt:lpstr>Office 主题​​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>(주)콘텐츠테이크아웃</Manager>
  <Company>(주)콘텐츠테이크아웃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(주)콘텐츠테이크아웃</dc:title>
  <dc:subject>(주)콘텐츠테이크아웃</dc:subject>
  <dc:creator>(주)콘텐츠테이크아웃</dc:creator>
  <cp:keywords>무료PPT템플릿; 프레젠테이션; 피피티템플릿;</cp:keywords>
  <dc:description>VX2Va5Z62V7c17Z10b13Z10VJ4Z95V8c17Z10b13Z10J57Z08c17Z10b13Z10J207Z10c17Z10b13Z10J193Z09c16Z10b13Z10J40Z12V2LZ∞Vb13Z10b13Z10b13Z10b13Z10b13Z10b13Z10VJ180Z12a5X3Z18Va5X3Z18J189Z12Va5X3Z18J268Z09V2LZ∞V2X2VX2VX2b13Z10b13Z10J25Z78J60Z08J71Z10J813Z06QZ05b13Z10t26Z10J268Z09b13Z10t26Z10J158Z09b13Z10t26Z10J108Z14V2X2VX2VX2b13Z10b13Z10J25Z78J60Z08J71Z10J813Z06QZ05b13Z10t26Z10J268Z09b13Z10t26Z10J158Z09b13Z10t26Z10J108Z14VX2Va5Z62</dc:description>
  <cp:lastModifiedBy>junhyung cho</cp:lastModifiedBy>
  <cp:revision>136</cp:revision>
  <dcterms:created xsi:type="dcterms:W3CDTF">2012-11-22T05:09:44Z</dcterms:created>
  <dcterms:modified xsi:type="dcterms:W3CDTF">2019-12-14T12:14:07Z</dcterms:modified>
  <cp:category>Arial Bold;Tahoma;나눔스퀘어;나눔스퀘어 ExtraBold</cp:category>
</cp:coreProperties>
</file>

<file path=docProps/thumbnail.jpeg>
</file>